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8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9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9" r:id="rId2"/>
    <p:sldId id="261" r:id="rId3"/>
    <p:sldId id="297" r:id="rId4"/>
    <p:sldId id="298" r:id="rId5"/>
    <p:sldId id="334" r:id="rId6"/>
    <p:sldId id="299" r:id="rId7"/>
    <p:sldId id="324" r:id="rId8"/>
    <p:sldId id="300" r:id="rId9"/>
    <p:sldId id="304" r:id="rId10"/>
    <p:sldId id="301" r:id="rId11"/>
    <p:sldId id="318" r:id="rId12"/>
    <p:sldId id="302" r:id="rId13"/>
    <p:sldId id="292" r:id="rId14"/>
    <p:sldId id="303" r:id="rId15"/>
    <p:sldId id="307" r:id="rId16"/>
    <p:sldId id="308" r:id="rId17"/>
    <p:sldId id="275" r:id="rId18"/>
    <p:sldId id="325" r:id="rId19"/>
    <p:sldId id="321" r:id="rId20"/>
    <p:sldId id="322" r:id="rId21"/>
    <p:sldId id="313" r:id="rId22"/>
    <p:sldId id="332" r:id="rId23"/>
    <p:sldId id="333" r:id="rId24"/>
    <p:sldId id="282" r:id="rId25"/>
    <p:sldId id="277" r:id="rId26"/>
  </p:sldIdLst>
  <p:sldSz cx="9144000" cy="6858000" type="screen4x3"/>
  <p:notesSz cx="7077075" cy="9363075"/>
  <p:defaultTextStyle>
    <a:defPPr>
      <a:defRPr lang="en-US"/>
    </a:defPPr>
    <a:lvl1pPr marL="0" algn="l" defTabSz="9142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0" algn="l" defTabSz="9142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0" algn="l" defTabSz="9142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60" algn="l" defTabSz="9142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00" algn="l" defTabSz="9142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39" algn="l" defTabSz="9142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77" algn="l" defTabSz="9142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19" algn="l" defTabSz="9142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CA62C"/>
    <a:srgbClr val="BEEA73"/>
    <a:srgbClr val="769F5F"/>
    <a:srgbClr val="768834"/>
    <a:srgbClr val="6B813B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1" autoAdjust="0"/>
    <p:restoredTop sz="84014" autoAdjust="0"/>
  </p:normalViewPr>
  <p:slideViewPr>
    <p:cSldViewPr snapToGrid="0">
      <p:cViewPr varScale="1">
        <p:scale>
          <a:sx n="61" d="100"/>
          <a:sy n="61" d="100"/>
        </p:scale>
        <p:origin x="-172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462"/>
    </p:cViewPr>
  </p:notesTextViewPr>
  <p:sorterViewPr>
    <p:cViewPr>
      <p:scale>
        <a:sx n="154" d="100"/>
        <a:sy n="154" d="100"/>
      </p:scale>
      <p:origin x="0" y="15516"/>
    </p:cViewPr>
  </p:sorterViewPr>
  <p:notesViewPr>
    <p:cSldViewPr snapToGrid="0">
      <p:cViewPr varScale="1">
        <p:scale>
          <a:sx n="83" d="100"/>
          <a:sy n="83" d="100"/>
        </p:scale>
        <p:origin x="-3144" y="-96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7/29/2015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398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7/29/2015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5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0" algn="l" defTabSz="914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0" algn="l" defTabSz="914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60" algn="l" defTabSz="914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00" algn="l" defTabSz="914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39" algn="l" defTabSz="914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77" algn="l" defTabSz="914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19" algn="l" defTabSz="9142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Thank you __________ for the kind introduction and for having me here in Columbus today.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I’m going to start by sharing a little about the organization I represent, GACVB.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Respected</a:t>
            </a:r>
            <a:r>
              <a:rPr lang="en-US" baseline="0" dirty="0" smtClean="0"/>
              <a:t> sources - </a:t>
            </a:r>
            <a:r>
              <a:rPr lang="en-US" dirty="0" smtClean="0"/>
              <a:t>(publications, studies, statistics, case studies &amp; anecdotes from constituents)</a:t>
            </a:r>
          </a:p>
          <a:p>
            <a:endParaRPr lang="en-US" dirty="0" smtClean="0"/>
          </a:p>
          <a:p>
            <a:r>
              <a:rPr lang="en-US" dirty="0" smtClean="0"/>
              <a:t>Refine a short spoken presentation-</a:t>
            </a:r>
          </a:p>
          <a:p>
            <a:r>
              <a:rPr lang="en-US" dirty="0" smtClean="0"/>
              <a:t>	your Elevator Speech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two minutes</a:t>
            </a:r>
            <a:r>
              <a:rPr lang="en-US" baseline="0" dirty="0" smtClean="0"/>
              <a:t> long</a:t>
            </a:r>
            <a:endParaRPr lang="en-US" dirty="0" smtClean="0"/>
          </a:p>
          <a:p>
            <a:r>
              <a:rPr lang="en-US" dirty="0" smtClean="0"/>
              <a:t> Use a 3 x 5 card with four bullet points as a memorization tool</a:t>
            </a:r>
          </a:p>
          <a:p>
            <a:r>
              <a:rPr lang="en-US" dirty="0" smtClean="0"/>
              <a:t> Describe what you do and how you do it well for your community</a:t>
            </a:r>
          </a:p>
          <a:p>
            <a:r>
              <a:rPr lang="en-US" dirty="0" smtClean="0"/>
              <a:t>Polish </a:t>
            </a:r>
            <a:r>
              <a:rPr lang="en-US" dirty="0" smtClean="0"/>
              <a:t>it and practice it </a:t>
            </a:r>
          </a:p>
          <a:p>
            <a:endParaRPr lang="en-US" dirty="0" smtClean="0"/>
          </a:p>
          <a:p>
            <a:r>
              <a:rPr lang="en-US" dirty="0" smtClean="0"/>
              <a:t>Put them on your calendar and make up a reason</a:t>
            </a:r>
            <a:r>
              <a:rPr lang="en-US" baseline="0" dirty="0" smtClean="0"/>
              <a:t> to go see them </a:t>
            </a:r>
            <a:r>
              <a:rPr lang="en-US" dirty="0" smtClean="0"/>
              <a:t>every 60 – 90 days depending on the issues at hand. 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 “a story” in your community</a:t>
            </a:r>
          </a:p>
          <a:p>
            <a:r>
              <a:rPr lang="en-US" dirty="0" smtClean="0"/>
              <a:t> Example: In Lula, the North Georgia Canopy Tour opened in April 2010 with the help of a grant from GDEcD. It employs 45 people and is expanding its facilities enabling it to hire more Georgians and generate more tax revenue for the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251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887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 brief, but be thorough, telling both sides when possible</a:t>
            </a:r>
          </a:p>
          <a:p>
            <a:endParaRPr lang="en-US" dirty="0" smtClean="0"/>
          </a:p>
          <a:p>
            <a:r>
              <a:rPr lang="en-US" dirty="0" smtClean="0"/>
              <a:t>Ask </a:t>
            </a:r>
            <a:r>
              <a:rPr lang="en-US" dirty="0"/>
              <a:t>for a commitment and be very clear on their response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887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 as brief as possible (one page is best, third pages are never read)</a:t>
            </a:r>
          </a:p>
          <a:p>
            <a:r>
              <a:rPr lang="en-US" dirty="0" smtClean="0"/>
              <a:t>Be clear on the issue and what the elected official should do – what action you want them to take – ask for the business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Send a thank-you letter after any visit or telephone contact. Restate your case briefly and provide any information you may have promised during your meeting. This gives you a second chance to make your point.</a:t>
            </a:r>
            <a:br>
              <a:rPr lang="en-US" dirty="0" smtClean="0"/>
            </a:br>
            <a:r>
              <a:rPr lang="en-US" dirty="0" smtClean="0"/>
              <a:t>Make sure decision-makers are keeping to any commitments they have made.</a:t>
            </a:r>
            <a:br>
              <a:rPr lang="en-US" dirty="0" smtClean="0"/>
            </a:br>
            <a:r>
              <a:rPr lang="en-US" dirty="0" smtClean="0"/>
              <a:t>--&gt; If you have been unable to obtain commitment or support, follow-up later.  Policies and personalities can change!</a:t>
            </a:r>
            <a:br>
              <a:rPr lang="en-US" dirty="0" smtClean="0"/>
            </a:br>
            <a:r>
              <a:rPr lang="en-US" dirty="0" smtClean="0"/>
              <a:t>--&gt; Stay informed - Make sure you have long-term follow-up ­ are laws / policies / commitments being properly implemented? Remember there is a difference between policy and practice!</a:t>
            </a:r>
            <a:br>
              <a:rPr lang="en-US" dirty="0" smtClean="0"/>
            </a:br>
            <a:r>
              <a:rPr lang="en-US" dirty="0" smtClean="0"/>
              <a:t>--&gt; </a:t>
            </a:r>
            <a:r>
              <a:rPr lang="en-US" dirty="0" err="1" smtClean="0"/>
              <a:t>Analyse</a:t>
            </a:r>
            <a:r>
              <a:rPr lang="en-US" dirty="0" smtClean="0"/>
              <a:t> your lobbying efforts - your successes, your disappointments and what you have learned. Share your findings with members of your group and with others.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8876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8876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8876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461963"/>
            <a:ext cx="4683125" cy="351155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315" y="4229055"/>
            <a:ext cx="6461677" cy="4663949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Georgia’s Convention and Visitors Bureaus are The Front Porch to Georgia’s Tourism Economy.</a:t>
            </a:r>
            <a:r>
              <a:rPr lang="en-US" baseline="0" dirty="0" smtClean="0"/>
              <a:t>  We </a:t>
            </a:r>
            <a:r>
              <a:rPr lang="en-US" dirty="0" smtClean="0"/>
              <a:t>play a significant role in the 53.6 BILLION dollar economic contribution that the tourism industry has on Georgia’s economy. 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Through successful destination marketing strategies, the many convention and visitors bureaus in our unique towns, cities, counties and regions </a:t>
            </a:r>
          </a:p>
          <a:p>
            <a:pPr>
              <a:buFontTx/>
              <a:buNone/>
            </a:pPr>
            <a:r>
              <a:rPr lang="en-US" dirty="0" smtClean="0"/>
              <a:t>help generate visitor spending which supports thousands of businesses and 1 in 10 jobs in our state.  That’s 411,000 jobs, just shy of the total population of</a:t>
            </a:r>
            <a:r>
              <a:rPr lang="en-US" baseline="0" dirty="0" smtClean="0"/>
              <a:t> the City of Atlanta</a:t>
            </a:r>
            <a:r>
              <a:rPr lang="en-US" dirty="0" smtClean="0"/>
              <a:t>. 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Every</a:t>
            </a:r>
            <a:r>
              <a:rPr lang="en-US" baseline="0" dirty="0" smtClean="0"/>
              <a:t> Georgia household saves $770 due to the taxes generated by the tourism industry.  </a:t>
            </a:r>
            <a:r>
              <a:rPr lang="en-US" dirty="0" smtClean="0"/>
              <a:t>All sectors of the Georgia economy benefit from tourism activity.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GACVB’s ongoing advocacy efforts ramped up in 2010 when the</a:t>
            </a:r>
            <a:r>
              <a:rPr lang="en-US" baseline="0" dirty="0" smtClean="0"/>
              <a:t> organization we partnered with to provide legislative representation disbanded.  We began educating ourselves about the process and took some time to develop a plan.  Following are some tips I’ve learned over the past few years about communicating with your elected officials, and I’m happy to share them with you today.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Anyone can do this.</a:t>
            </a:r>
          </a:p>
          <a:p>
            <a:r>
              <a:rPr lang="en-US" dirty="0" smtClean="0"/>
              <a:t>I’m a voter.</a:t>
            </a:r>
            <a:endParaRPr lang="en-US" dirty="0"/>
          </a:p>
          <a:p>
            <a:r>
              <a:rPr lang="en-US" dirty="0" smtClean="0"/>
              <a:t>I’m a Georgian</a:t>
            </a:r>
          </a:p>
          <a:p>
            <a:r>
              <a:rPr lang="en-US" dirty="0" smtClean="0"/>
              <a:t>I’m an American</a:t>
            </a:r>
          </a:p>
          <a:p>
            <a:r>
              <a:rPr lang="en-US" dirty="0" smtClean="0"/>
              <a:t>I can do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Try to put yourself in the place of government officials. Consider these perspectives before you start</a:t>
            </a:r>
          </a:p>
          <a:p>
            <a:r>
              <a:rPr lang="en-US" dirty="0" smtClean="0"/>
              <a:t>trying to influence them. The officials are usually concerned with:</a:t>
            </a:r>
          </a:p>
          <a:p>
            <a:r>
              <a:rPr lang="en-US" dirty="0" smtClean="0"/>
              <a:t>...doing a good job for the state and for the voters who elected them.</a:t>
            </a:r>
          </a:p>
          <a:p>
            <a:r>
              <a:rPr lang="en-US" dirty="0" smtClean="0"/>
              <a:t>...getting re-elected, knowing consensus and constituencies are vital to re-election (or keeping the job</a:t>
            </a:r>
          </a:p>
          <a:p>
            <a:r>
              <a:rPr lang="en-US" dirty="0" smtClean="0"/>
              <a:t>as an appointed or career service professional).</a:t>
            </a:r>
          </a:p>
          <a:p>
            <a:r>
              <a:rPr lang="en-US" dirty="0" smtClean="0"/>
              <a:t>...wanting to help you.</a:t>
            </a:r>
          </a:p>
          <a:p>
            <a:endParaRPr lang="en-US" dirty="0" smtClean="0"/>
          </a:p>
          <a:p>
            <a:r>
              <a:rPr lang="en-US" dirty="0" smtClean="0"/>
              <a:t>...not being an expert in every issue and thus counting on you for accurate information.</a:t>
            </a:r>
          </a:p>
          <a:p>
            <a:r>
              <a:rPr lang="en-US" dirty="0" smtClean="0"/>
              <a:t>...accomplishing as much as possible in limited time frames.</a:t>
            </a:r>
          </a:p>
          <a:p>
            <a:endParaRPr lang="en-US" dirty="0" smtClean="0"/>
          </a:p>
          <a:p>
            <a:r>
              <a:rPr lang="en-US" dirty="0" smtClean="0"/>
              <a:t>...conflicting pressures which require a great deal of information gathering and thought before</a:t>
            </a:r>
          </a:p>
          <a:p>
            <a:r>
              <a:rPr lang="en-US" dirty="0" smtClean="0"/>
              <a:t>decisions are made.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Having to consider hundreds</a:t>
            </a:r>
            <a:r>
              <a:rPr lang="en-US" baseline="0" dirty="0" smtClean="0"/>
              <a:t> of bills and issues while not being proficient in any of them.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of our member’s famous closing line is “Whenever you hear the word tourism, you just give me a call.”  Be their go-to gal or guy for your business and/or industry.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Even Greater Success In Influencing your Elected Officials, Create A “Year-Round” Relationship -</a:t>
            </a:r>
          </a:p>
          <a:p>
            <a:r>
              <a:rPr lang="en-US" dirty="0" smtClean="0"/>
              <a:t>Most people and organizations visit lawmakers or state regulators when they need something. It is</a:t>
            </a:r>
          </a:p>
          <a:p>
            <a:r>
              <a:rPr lang="en-US" dirty="0" smtClean="0"/>
              <a:t>rare that someone visits or corresponds with an official to offer to help THEM or just to keep in touch.</a:t>
            </a:r>
          </a:p>
          <a:p>
            <a:r>
              <a:rPr lang="en-US" dirty="0" smtClean="0"/>
              <a:t>Do everything you can to be rare in this regard. By helping them do their job, you increase the chance</a:t>
            </a:r>
          </a:p>
          <a:p>
            <a:r>
              <a:rPr lang="en-US" dirty="0" smtClean="0"/>
              <a:t>that they may want to help you do yours.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8" y="0"/>
            <a:ext cx="9100457" cy="6879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76" y="5638805"/>
            <a:ext cx="765545" cy="104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8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8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7/29/2015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8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8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578" y="5905419"/>
            <a:ext cx="706443" cy="85629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5D803-717A-4A29-8228-1F35E97B13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621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8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086" y="5907576"/>
            <a:ext cx="706443" cy="85629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8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80" indent="0">
              <a:buNone/>
              <a:defRPr sz="1800" b="1"/>
            </a:lvl3pPr>
            <a:lvl4pPr marL="1371420" indent="0">
              <a:buNone/>
              <a:defRPr sz="1600" b="1"/>
            </a:lvl4pPr>
            <a:lvl5pPr marL="1828560" indent="0">
              <a:buNone/>
              <a:defRPr sz="1600" b="1"/>
            </a:lvl5pPr>
            <a:lvl6pPr marL="2285700" indent="0">
              <a:buNone/>
              <a:defRPr sz="1600" b="1"/>
            </a:lvl6pPr>
            <a:lvl7pPr marL="2742839" indent="0">
              <a:buNone/>
              <a:defRPr sz="1600" b="1"/>
            </a:lvl7pPr>
            <a:lvl8pPr marL="3199977" indent="0">
              <a:buNone/>
              <a:defRPr sz="1600" b="1"/>
            </a:lvl8pPr>
            <a:lvl9pPr marL="365711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80" indent="0">
              <a:buNone/>
              <a:defRPr sz="1800" b="1"/>
            </a:lvl3pPr>
            <a:lvl4pPr marL="1371420" indent="0">
              <a:buNone/>
              <a:defRPr sz="1600" b="1"/>
            </a:lvl4pPr>
            <a:lvl5pPr marL="1828560" indent="0">
              <a:buNone/>
              <a:defRPr sz="1600" b="1"/>
            </a:lvl5pPr>
            <a:lvl6pPr marL="2285700" indent="0">
              <a:buNone/>
              <a:defRPr sz="1600" b="1"/>
            </a:lvl6pPr>
            <a:lvl7pPr marL="2742839" indent="0">
              <a:buNone/>
              <a:defRPr sz="1600" b="1"/>
            </a:lvl7pPr>
            <a:lvl8pPr marL="3199977" indent="0">
              <a:buNone/>
              <a:defRPr sz="1600" b="1"/>
            </a:lvl8pPr>
            <a:lvl9pPr marL="365711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0" indent="0">
              <a:buNone/>
              <a:defRPr sz="1200"/>
            </a:lvl2pPr>
            <a:lvl3pPr marL="914280" indent="0">
              <a:buNone/>
              <a:defRPr sz="1000"/>
            </a:lvl3pPr>
            <a:lvl4pPr marL="1371420" indent="0">
              <a:buNone/>
              <a:defRPr sz="900"/>
            </a:lvl4pPr>
            <a:lvl5pPr marL="1828560" indent="0">
              <a:buNone/>
              <a:defRPr sz="900"/>
            </a:lvl5pPr>
            <a:lvl6pPr marL="2285700" indent="0">
              <a:buNone/>
              <a:defRPr sz="900"/>
            </a:lvl6pPr>
            <a:lvl7pPr marL="2742839" indent="0">
              <a:buNone/>
              <a:defRPr sz="900"/>
            </a:lvl7pPr>
            <a:lvl8pPr marL="3199977" indent="0">
              <a:buNone/>
              <a:defRPr sz="900"/>
            </a:lvl8pPr>
            <a:lvl9pPr marL="365711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0" indent="0">
              <a:buNone/>
              <a:defRPr sz="2800"/>
            </a:lvl2pPr>
            <a:lvl3pPr marL="914280" indent="0">
              <a:buNone/>
              <a:defRPr sz="2400"/>
            </a:lvl3pPr>
            <a:lvl4pPr marL="1371420" indent="0">
              <a:buNone/>
              <a:defRPr sz="2000"/>
            </a:lvl4pPr>
            <a:lvl5pPr marL="1828560" indent="0">
              <a:buNone/>
              <a:defRPr sz="2000"/>
            </a:lvl5pPr>
            <a:lvl6pPr marL="2285700" indent="0">
              <a:buNone/>
              <a:defRPr sz="2000"/>
            </a:lvl6pPr>
            <a:lvl7pPr marL="2742839" indent="0">
              <a:buNone/>
              <a:defRPr sz="2000"/>
            </a:lvl7pPr>
            <a:lvl8pPr marL="3199977" indent="0">
              <a:buNone/>
              <a:defRPr sz="2000"/>
            </a:lvl8pPr>
            <a:lvl9pPr marL="365711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0" indent="0">
              <a:buNone/>
              <a:defRPr sz="1200"/>
            </a:lvl2pPr>
            <a:lvl3pPr marL="914280" indent="0">
              <a:buNone/>
              <a:defRPr sz="1000"/>
            </a:lvl3pPr>
            <a:lvl4pPr marL="1371420" indent="0">
              <a:buNone/>
              <a:defRPr sz="900"/>
            </a:lvl4pPr>
            <a:lvl5pPr marL="1828560" indent="0">
              <a:buNone/>
              <a:defRPr sz="900"/>
            </a:lvl5pPr>
            <a:lvl6pPr marL="2285700" indent="0">
              <a:buNone/>
              <a:defRPr sz="900"/>
            </a:lvl6pPr>
            <a:lvl7pPr marL="2742839" indent="0">
              <a:buNone/>
              <a:defRPr sz="900"/>
            </a:lvl7pPr>
            <a:lvl8pPr marL="3199977" indent="0">
              <a:buNone/>
              <a:defRPr sz="900"/>
            </a:lvl8pPr>
            <a:lvl9pPr marL="365711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40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8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4"/>
            <a:ext cx="8077200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8"/>
            <a:ext cx="2133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7/29/2015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8"/>
            <a:ext cx="2895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8"/>
            <a:ext cx="2133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395" y="-109180"/>
            <a:ext cx="818707" cy="70831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087" y="5907576"/>
            <a:ext cx="706443" cy="8562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  <p:sldLayoutId id="2147483664" r:id="rId13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28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4" indent="-342854" algn="l" defTabSz="91428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3" indent="-285714" algn="l" defTabSz="914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0" indent="-228570" algn="l" defTabSz="9142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0" indent="-228570" algn="l" defTabSz="91428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0" indent="-228570" algn="l" defTabSz="91428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0" indent="-228570" algn="l" defTabSz="9142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8" indent="-228570" algn="l" defTabSz="9142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8" indent="-228570" algn="l" defTabSz="9142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7" indent="-228570" algn="l" defTabSz="9142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0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0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0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0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9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7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9" algn="l" defTabSz="9142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lee@hughespublicaffairs.com" TargetMode="External"/><Relationship Id="rId5" Type="http://schemas.openxmlformats.org/officeDocument/2006/relationships/hyperlink" Target="http://www.hughespublicaffairs.com/" TargetMode="Externa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hyperlink" Target="mailto:jmusselman@gacvb.com" TargetMode="External"/><Relationship Id="rId5" Type="http://schemas.openxmlformats.org/officeDocument/2006/relationships/hyperlink" Target="http://www.gacvb.com/" TargetMode="External"/><Relationship Id="rId4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  <p:custDataLst>
              <p:tags r:id="rId2"/>
            </p:custDataLst>
          </p:nvPr>
        </p:nvSpPr>
        <p:spPr>
          <a:xfrm>
            <a:off x="2590800" y="1396314"/>
            <a:ext cx="6180224" cy="2359719"/>
          </a:xfrm>
        </p:spPr>
        <p:txBody>
          <a:bodyPr>
            <a:normAutofit/>
          </a:bodyPr>
          <a:lstStyle/>
          <a:p>
            <a:r>
              <a:rPr lang="en-US" dirty="0" smtClean="0"/>
              <a:t>Effective Ways to Communicate with your Elected Officials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  <p:custDataLst>
              <p:tags r:id="rId3"/>
            </p:custDataLst>
          </p:nvPr>
        </p:nvSpPr>
        <p:spPr>
          <a:xfrm>
            <a:off x="5342275" y="4006735"/>
            <a:ext cx="3535680" cy="10224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+mn-lt"/>
              </a:rPr>
              <a:t>Julie </a:t>
            </a:r>
            <a:r>
              <a:rPr lang="en-US" sz="2400" dirty="0" smtClean="0">
                <a:latin typeface="+mn-lt"/>
              </a:rPr>
              <a:t>Ford Musselman</a:t>
            </a:r>
          </a:p>
          <a:p>
            <a:pPr marL="0" indent="0">
              <a:buNone/>
            </a:pPr>
            <a:r>
              <a:rPr lang="en-US" sz="2400" dirty="0" smtClean="0">
                <a:latin typeface="+mn-lt"/>
              </a:rPr>
              <a:t>Columbus Collaborate Summit</a:t>
            </a:r>
            <a:endParaRPr lang="en-US" sz="2400" dirty="0">
              <a:latin typeface="+mn-lt"/>
            </a:endParaRP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October </a:t>
            </a:r>
            <a:r>
              <a:rPr lang="en-US" sz="2400" dirty="0" smtClean="0">
                <a:latin typeface="+mn-lt"/>
              </a:rPr>
              <a:t>9, 2014</a:t>
            </a:r>
            <a:endParaRPr lang="en-US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How To Start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136823"/>
            <a:ext cx="8077200" cy="5340178"/>
          </a:xfrm>
        </p:spPr>
        <p:txBody>
          <a:bodyPr>
            <a:noAutofit/>
          </a:bodyPr>
          <a:lstStyle/>
          <a:p>
            <a:r>
              <a:rPr lang="en-US" sz="2800" dirty="0"/>
              <a:t>Determine your </a:t>
            </a:r>
            <a:r>
              <a:rPr lang="en-US" sz="2800" dirty="0" smtClean="0"/>
              <a:t>objective</a:t>
            </a:r>
          </a:p>
          <a:p>
            <a:pPr lvl="0"/>
            <a:r>
              <a:rPr lang="en-US" sz="2800" dirty="0">
                <a:solidFill>
                  <a:srgbClr val="000000"/>
                </a:solidFill>
              </a:rPr>
              <a:t>Research your issue</a:t>
            </a:r>
          </a:p>
          <a:p>
            <a:pPr marL="0" lv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	Develop accurate, up-to-date information</a:t>
            </a:r>
          </a:p>
          <a:p>
            <a:pPr marL="0" lv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	Use respected sources</a:t>
            </a:r>
          </a:p>
          <a:p>
            <a:r>
              <a:rPr lang="en-US" sz="2800" dirty="0" smtClean="0"/>
              <a:t>Develop </a:t>
            </a:r>
            <a:r>
              <a:rPr lang="en-US" sz="2800" dirty="0"/>
              <a:t>your message and focus on </a:t>
            </a:r>
            <a:r>
              <a:rPr lang="en-US" sz="2800" dirty="0" smtClean="0"/>
              <a:t>it</a:t>
            </a:r>
          </a:p>
          <a:p>
            <a:r>
              <a:rPr lang="en-US" sz="2800" dirty="0" smtClean="0"/>
              <a:t>Create your Elevator Speech</a:t>
            </a:r>
            <a:endParaRPr lang="en-US" sz="2800" dirty="0"/>
          </a:p>
          <a:p>
            <a:r>
              <a:rPr lang="en-US" sz="2800" dirty="0" smtClean="0"/>
              <a:t>Determine </a:t>
            </a:r>
            <a:r>
              <a:rPr lang="en-US" sz="2800" dirty="0"/>
              <a:t>who the biggest players </a:t>
            </a:r>
            <a:r>
              <a:rPr lang="en-US" sz="2800" dirty="0" smtClean="0"/>
              <a:t>are and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seek </a:t>
            </a:r>
            <a:r>
              <a:rPr lang="en-US" sz="2800" dirty="0"/>
              <a:t>opportunities to educate them </a:t>
            </a:r>
            <a:endParaRPr lang="en-US" sz="2800" dirty="0" smtClean="0"/>
          </a:p>
          <a:p>
            <a:r>
              <a:rPr lang="en-US" sz="2800" dirty="0" smtClean="0"/>
              <a:t>Calendar elected official appointments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415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00552" y="520700"/>
            <a:ext cx="5486400" cy="5806777"/>
          </a:xfrm>
          <a:prstGeom prst="rect">
            <a:avLst/>
          </a:prstGeom>
          <a:noFill/>
        </p:spPr>
        <p:txBody>
          <a:bodyPr wrap="square" lIns="91428" tIns="45714" rIns="91428" bIns="45714" rtlCol="0">
            <a:normAutofit/>
          </a:bodyPr>
          <a:lstStyle/>
          <a:p>
            <a:r>
              <a:rPr lang="en-US" sz="6000" dirty="0" smtClean="0"/>
              <a:t>Seek Allies</a:t>
            </a:r>
          </a:p>
          <a:p>
            <a:r>
              <a:rPr lang="en-US" sz="3600" dirty="0" smtClean="0"/>
              <a:t>Whenever possible, create a formal or informal team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Share information and expertise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Provide moral and practical strength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Present a broader scope of influence</a:t>
            </a:r>
            <a:endParaRPr lang="en-US" sz="3600" dirty="0"/>
          </a:p>
          <a:p>
            <a:endParaRPr lang="en-US" sz="6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24806" y="3775291"/>
            <a:ext cx="2895600" cy="33904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646325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7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Learn the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161535"/>
            <a:ext cx="8077200" cy="5461687"/>
          </a:xfrm>
        </p:spPr>
        <p:txBody>
          <a:bodyPr numCol="2">
            <a:noAutofit/>
          </a:bodyPr>
          <a:lstStyle/>
          <a:p>
            <a:pPr marL="342900" lvl="0" indent="-342900" defTabSz="914400"/>
            <a:r>
              <a:rPr lang="en-US" dirty="0">
                <a:solidFill>
                  <a:prstClr val="black"/>
                </a:solidFill>
              </a:rPr>
              <a:t>Citizen </a:t>
            </a:r>
            <a:r>
              <a:rPr lang="en-US" dirty="0" smtClean="0">
                <a:solidFill>
                  <a:prstClr val="black"/>
                </a:solidFill>
              </a:rPr>
              <a:t>Representation</a:t>
            </a:r>
            <a:endParaRPr lang="en-US" dirty="0">
              <a:solidFill>
                <a:prstClr val="black"/>
              </a:solidFill>
            </a:endParaRPr>
          </a:p>
          <a:p>
            <a:pPr marL="342900" lvl="0" indent="-342900" defTabSz="914400"/>
            <a:r>
              <a:rPr lang="en-US" dirty="0">
                <a:solidFill>
                  <a:prstClr val="black"/>
                </a:solidFill>
              </a:rPr>
              <a:t>Minimal Staff Support</a:t>
            </a:r>
          </a:p>
          <a:p>
            <a:pPr marL="342900" lvl="0" indent="-342900" defTabSz="914400"/>
            <a:r>
              <a:rPr lang="en-US" dirty="0" smtClean="0">
                <a:solidFill>
                  <a:prstClr val="black"/>
                </a:solidFill>
              </a:rPr>
              <a:t>Short Window of Time</a:t>
            </a:r>
          </a:p>
          <a:p>
            <a:pPr marL="342900" lvl="0" indent="-342900" defTabSz="914400"/>
            <a:r>
              <a:rPr lang="en-US" dirty="0" smtClean="0">
                <a:solidFill>
                  <a:prstClr val="black"/>
                </a:solidFill>
              </a:rPr>
              <a:t>Partisan Breakdown</a:t>
            </a:r>
          </a:p>
          <a:p>
            <a:pPr marL="342900" lvl="0" indent="-342900" defTabSz="914400"/>
            <a:endParaRPr lang="en-US" dirty="0">
              <a:solidFill>
                <a:prstClr val="black"/>
              </a:solidFill>
            </a:endParaRPr>
          </a:p>
          <a:p>
            <a:pPr marL="342900" lvl="0" indent="-342900" defTabSz="914400"/>
            <a:endParaRPr lang="en-US" dirty="0">
              <a:solidFill>
                <a:prstClr val="black"/>
              </a:solidFill>
            </a:endParaRPr>
          </a:p>
          <a:p>
            <a:pPr marL="342900" lvl="0" indent="-342900" defTabSz="914400"/>
            <a:r>
              <a:rPr lang="en-US" dirty="0">
                <a:solidFill>
                  <a:prstClr val="black"/>
                </a:solidFill>
              </a:rPr>
              <a:t>Titles Do </a:t>
            </a:r>
            <a:r>
              <a:rPr lang="en-US" dirty="0" smtClean="0">
                <a:solidFill>
                  <a:prstClr val="black"/>
                </a:solidFill>
              </a:rPr>
              <a:t>Matter</a:t>
            </a:r>
          </a:p>
          <a:p>
            <a:pPr marL="342900" lvl="0" indent="-342900" defTabSz="914400"/>
            <a:r>
              <a:rPr lang="en-US" dirty="0" smtClean="0">
                <a:solidFill>
                  <a:prstClr val="black"/>
                </a:solidFill>
              </a:rPr>
              <a:t>Know </a:t>
            </a:r>
            <a:r>
              <a:rPr lang="en-US" dirty="0">
                <a:solidFill>
                  <a:prstClr val="black"/>
                </a:solidFill>
              </a:rPr>
              <a:t>Your Allies</a:t>
            </a:r>
          </a:p>
          <a:p>
            <a:pPr marL="342900" lvl="0" indent="-342900" defTabSz="914400"/>
            <a:r>
              <a:rPr lang="en-US" dirty="0" smtClean="0">
                <a:solidFill>
                  <a:prstClr val="black"/>
                </a:solidFill>
              </a:rPr>
              <a:t>Know </a:t>
            </a:r>
            <a:r>
              <a:rPr lang="en-US" dirty="0">
                <a:solidFill>
                  <a:prstClr val="black"/>
                </a:solidFill>
              </a:rPr>
              <a:t>Your </a:t>
            </a:r>
            <a:r>
              <a:rPr lang="en-US" dirty="0" smtClean="0">
                <a:solidFill>
                  <a:prstClr val="black"/>
                </a:solidFill>
              </a:rPr>
              <a:t>Issues</a:t>
            </a:r>
            <a:endParaRPr lang="en-US" dirty="0">
              <a:solidFill>
                <a:prstClr val="black"/>
              </a:solidFill>
            </a:endParaRPr>
          </a:p>
          <a:p>
            <a:pPr marL="342900" lvl="0" indent="-342900" defTabSz="914400"/>
            <a:r>
              <a:rPr lang="en-US" dirty="0">
                <a:solidFill>
                  <a:prstClr val="black"/>
                </a:solidFill>
              </a:rPr>
              <a:t>Know Their </a:t>
            </a:r>
            <a:r>
              <a:rPr lang="en-US" dirty="0" smtClean="0">
                <a:solidFill>
                  <a:prstClr val="black"/>
                </a:solidFill>
              </a:rPr>
              <a:t>Issues</a:t>
            </a:r>
          </a:p>
          <a:p>
            <a:pPr marL="342900" lvl="0" indent="-342900" defTabSz="914400"/>
            <a:r>
              <a:rPr lang="en-US" dirty="0">
                <a:solidFill>
                  <a:prstClr val="black"/>
                </a:solidFill>
              </a:rPr>
              <a:t>Information Is Power So </a:t>
            </a:r>
            <a:r>
              <a:rPr lang="en-US" dirty="0" smtClean="0">
                <a:solidFill>
                  <a:prstClr val="black"/>
                </a:solidFill>
              </a:rPr>
              <a:t>Stay </a:t>
            </a:r>
            <a:r>
              <a:rPr lang="en-US" dirty="0">
                <a:solidFill>
                  <a:prstClr val="black"/>
                </a:solidFill>
              </a:rPr>
              <a:t>Informed</a:t>
            </a:r>
          </a:p>
          <a:p>
            <a:pPr marL="457139" lvl="1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144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6800" y="457200"/>
            <a:ext cx="7924800" cy="5546124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en-US" sz="4000" dirty="0" smtClean="0"/>
              <a:t>Tools in Your Toolbox</a:t>
            </a:r>
          </a:p>
          <a:p>
            <a:endParaRPr lang="en-US" sz="4000" dirty="0"/>
          </a:p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Your </a:t>
            </a:r>
            <a:r>
              <a:rPr lang="en-US" sz="3200" dirty="0">
                <a:solidFill>
                  <a:prstClr val="black"/>
                </a:solidFill>
              </a:rPr>
              <a:t>Elevator Speech</a:t>
            </a:r>
          </a:p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Supporting Documentation</a:t>
            </a:r>
          </a:p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One Page Summary</a:t>
            </a:r>
          </a:p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Your Reputation</a:t>
            </a:r>
          </a:p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Individuals with influence </a:t>
            </a:r>
          </a:p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News media</a:t>
            </a:r>
          </a:p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Phone/email </a:t>
            </a:r>
            <a:r>
              <a:rPr lang="en-US" sz="3200" dirty="0">
                <a:solidFill>
                  <a:prstClr val="black"/>
                </a:solidFill>
              </a:rPr>
              <a:t>campaigns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280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90800" y="228600"/>
            <a:ext cx="5791199" cy="5943602"/>
          </a:xfrm>
          <a:prstGeom prst="rect">
            <a:avLst/>
          </a:prstGeom>
          <a:noFill/>
        </p:spPr>
        <p:txBody>
          <a:bodyPr wrap="square" lIns="91428" tIns="45714" rIns="91428" bIns="45714" rtlCol="0">
            <a:normAutofit/>
          </a:bodyPr>
          <a:lstStyle/>
          <a:p>
            <a:r>
              <a:rPr lang="en-US" sz="4800" dirty="0" smtClean="0"/>
              <a:t>Many ways to reach an Elected Official</a:t>
            </a:r>
          </a:p>
          <a:p>
            <a:endParaRPr lang="en-US" sz="48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In-person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Telephone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Correspondence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646325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4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90414" y="457203"/>
            <a:ext cx="8201186" cy="1692761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endParaRPr lang="en-US" sz="2400" dirty="0"/>
          </a:p>
          <a:p>
            <a:r>
              <a:rPr lang="en-US" sz="4000" dirty="0" smtClean="0"/>
              <a:t>In-Person</a:t>
            </a:r>
          </a:p>
          <a:p>
            <a:endParaRPr lang="en-US" sz="4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90414" y="1964725"/>
            <a:ext cx="820118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Preferred and most effective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Opportunity for give and take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Body language and other non verbal factors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Not always an option,  often not a timely option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Always be professional and well prepared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Be polite - say please and thank you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310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152405"/>
            <a:ext cx="7924800" cy="6401742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en-US" dirty="0"/>
              <a:t> </a:t>
            </a:r>
            <a:endParaRPr lang="en-US" dirty="0" smtClean="0"/>
          </a:p>
          <a:p>
            <a:endParaRPr lang="en-US" dirty="0" smtClean="0"/>
          </a:p>
          <a:p>
            <a:pPr lvl="0"/>
            <a:r>
              <a:rPr lang="en-US" sz="4000" dirty="0" smtClean="0">
                <a:solidFill>
                  <a:prstClr val="black"/>
                </a:solidFill>
              </a:rPr>
              <a:t>In-Person</a:t>
            </a:r>
            <a:endParaRPr lang="en-US" sz="4000" dirty="0">
              <a:solidFill>
                <a:prstClr val="black"/>
              </a:solidFill>
            </a:endParaRP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Be </a:t>
            </a:r>
            <a:r>
              <a:rPr lang="en-US" sz="2800" dirty="0" smtClean="0"/>
              <a:t>friendly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Be </a:t>
            </a:r>
            <a:r>
              <a:rPr lang="en-US" sz="2800" dirty="0" smtClean="0"/>
              <a:t>calm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Be </a:t>
            </a:r>
            <a:r>
              <a:rPr lang="en-US" sz="2800" dirty="0" smtClean="0"/>
              <a:t>brief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Be </a:t>
            </a:r>
            <a:r>
              <a:rPr lang="en-US" sz="2800" dirty="0"/>
              <a:t>clear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Confirm </a:t>
            </a:r>
            <a:r>
              <a:rPr lang="en-US" sz="2800" dirty="0"/>
              <a:t>their understanding of the 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Be prepared for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Seek their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Ask for a </a:t>
            </a:r>
            <a:r>
              <a:rPr lang="en-US" sz="2800" dirty="0" smtClean="0"/>
              <a:t>commitment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Leave behind information about your issue</a:t>
            </a:r>
          </a:p>
          <a:p>
            <a:pPr lvl="0"/>
            <a:r>
              <a:rPr lang="en-US" sz="2800" dirty="0">
                <a:solidFill>
                  <a:srgbClr val="000000"/>
                </a:solidFill>
              </a:rPr>
              <a:t>   </a:t>
            </a:r>
            <a:r>
              <a:rPr lang="en-US" sz="2800" dirty="0" smtClean="0">
                <a:solidFill>
                  <a:srgbClr val="000000"/>
                </a:solidFill>
              </a:rPr>
              <a:t> and </a:t>
            </a:r>
            <a:r>
              <a:rPr lang="en-US" sz="2800" dirty="0">
                <a:solidFill>
                  <a:srgbClr val="000000"/>
                </a:solidFill>
              </a:rPr>
              <a:t>your contact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79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Tips for Meeting with Elected Officials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With an appointment:</a:t>
            </a:r>
          </a:p>
          <a:p>
            <a:r>
              <a:rPr lang="en-US" dirty="0" smtClean="0"/>
              <a:t>Be </a:t>
            </a:r>
            <a:r>
              <a:rPr lang="en-US" dirty="0"/>
              <a:t>respectful of time – do not be late or overstay</a:t>
            </a:r>
          </a:p>
          <a:p>
            <a:r>
              <a:rPr lang="en-US" dirty="0" smtClean="0"/>
              <a:t>Introduce </a:t>
            </a:r>
            <a:r>
              <a:rPr lang="en-US" dirty="0"/>
              <a:t>yourself – provide contact info</a:t>
            </a:r>
          </a:p>
          <a:p>
            <a:r>
              <a:rPr lang="en-US" dirty="0" smtClean="0"/>
              <a:t>Be </a:t>
            </a:r>
            <a:r>
              <a:rPr lang="en-US" dirty="0"/>
              <a:t>prepared – present issues in a concise </a:t>
            </a:r>
            <a:r>
              <a:rPr lang="en-US" dirty="0" smtClean="0"/>
              <a:t>manner</a:t>
            </a:r>
          </a:p>
          <a:p>
            <a:r>
              <a:rPr lang="en-US" dirty="0" smtClean="0"/>
              <a:t>Do </a:t>
            </a:r>
            <a:r>
              <a:rPr lang="en-US" dirty="0"/>
              <a:t>not answer questions if you do not know the correct answer - get back to them with info</a:t>
            </a:r>
          </a:p>
          <a:p>
            <a:r>
              <a:rPr lang="en-US" dirty="0" smtClean="0"/>
              <a:t>Do </a:t>
            </a:r>
            <a:r>
              <a:rPr lang="en-US" dirty="0"/>
              <a:t>not argue if </a:t>
            </a:r>
            <a:r>
              <a:rPr lang="en-US" dirty="0" smtClean="0"/>
              <a:t>he/she </a:t>
            </a:r>
            <a:r>
              <a:rPr lang="en-US" dirty="0"/>
              <a:t>does not support current issue/request – will need them in the </a:t>
            </a:r>
            <a:r>
              <a:rPr lang="en-US" dirty="0" smtClean="0"/>
              <a:t>future</a:t>
            </a:r>
          </a:p>
          <a:p>
            <a:r>
              <a:rPr lang="en-US" dirty="0" smtClean="0"/>
              <a:t>Provide a one-sheet as a leave behind</a:t>
            </a:r>
            <a:endParaRPr lang="en-US" dirty="0"/>
          </a:p>
          <a:p>
            <a:r>
              <a:rPr lang="en-US" dirty="0" smtClean="0"/>
              <a:t>Follow </a:t>
            </a:r>
            <a:r>
              <a:rPr lang="en-US" dirty="0"/>
              <a:t>up with written </a:t>
            </a:r>
            <a:r>
              <a:rPr lang="en-US" dirty="0" smtClean="0"/>
              <a:t>email/letter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Tips for Meeting Elected Officials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47898" y="1309817"/>
            <a:ext cx="7991302" cy="50244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With </a:t>
            </a:r>
            <a:r>
              <a:rPr lang="en-US" sz="2800" dirty="0"/>
              <a:t>no </a:t>
            </a:r>
            <a:r>
              <a:rPr lang="en-US" sz="2800" dirty="0" smtClean="0"/>
              <a:t>appointment:</a:t>
            </a:r>
          </a:p>
          <a:p>
            <a:pPr marL="0" indent="0">
              <a:buNone/>
            </a:pPr>
            <a:r>
              <a:rPr lang="en-US" sz="2800" dirty="0" smtClean="0"/>
              <a:t>When </a:t>
            </a:r>
            <a:r>
              <a:rPr lang="en-US" sz="2800" dirty="0"/>
              <a:t>you have the opportunity to speak to a legislator at an unplanned meeting/event</a:t>
            </a:r>
          </a:p>
          <a:p>
            <a:pPr marL="0" indent="0">
              <a:buNone/>
            </a:pPr>
            <a:r>
              <a:rPr lang="en-US" sz="2800" dirty="0"/>
              <a:t>(Examples: fundraisers, receptions, social events, etc.)</a:t>
            </a:r>
          </a:p>
          <a:p>
            <a:r>
              <a:rPr lang="en-US" sz="2800" dirty="0" smtClean="0"/>
              <a:t>Respectfully </a:t>
            </a:r>
            <a:r>
              <a:rPr lang="en-US" sz="2800" dirty="0"/>
              <a:t>address by title/shake hands</a:t>
            </a:r>
          </a:p>
          <a:p>
            <a:r>
              <a:rPr lang="en-US" sz="2800" dirty="0" smtClean="0"/>
              <a:t>DO </a:t>
            </a:r>
            <a:r>
              <a:rPr lang="en-US" sz="2800" dirty="0"/>
              <a:t>NOT GO INTO DETAIL ABOUT AN ISSUE</a:t>
            </a:r>
          </a:p>
          <a:p>
            <a:r>
              <a:rPr lang="en-US" sz="2800" dirty="0" smtClean="0"/>
              <a:t>Answer </a:t>
            </a:r>
            <a:r>
              <a:rPr lang="en-US" sz="2800" dirty="0"/>
              <a:t>their questions in concise manner</a:t>
            </a:r>
          </a:p>
          <a:p>
            <a:r>
              <a:rPr lang="en-US" sz="2800" dirty="0" smtClean="0"/>
              <a:t>Do </a:t>
            </a:r>
            <a:r>
              <a:rPr lang="en-US" sz="2800" dirty="0"/>
              <a:t>not address them about a problem</a:t>
            </a:r>
          </a:p>
          <a:p>
            <a:r>
              <a:rPr lang="en-US" sz="2800" dirty="0" smtClean="0"/>
              <a:t>Let </a:t>
            </a:r>
            <a:r>
              <a:rPr lang="en-US" sz="2800" dirty="0"/>
              <a:t>them know you would like to call later for an appointment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2672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Telephone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161535"/>
            <a:ext cx="8077200" cy="507862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Can </a:t>
            </a:r>
            <a:r>
              <a:rPr lang="en-US" dirty="0" smtClean="0"/>
              <a:t>be effective</a:t>
            </a:r>
          </a:p>
          <a:p>
            <a:r>
              <a:rPr lang="en-US" dirty="0" smtClean="0"/>
              <a:t>Helps to have started building the relationship first</a:t>
            </a:r>
            <a:endParaRPr lang="en-US" dirty="0"/>
          </a:p>
          <a:p>
            <a:r>
              <a:rPr lang="en-US" dirty="0"/>
              <a:t>Opportunity for give and take</a:t>
            </a:r>
          </a:p>
          <a:p>
            <a:r>
              <a:rPr lang="en-US" dirty="0"/>
              <a:t>No non-verbal feedback</a:t>
            </a:r>
          </a:p>
          <a:p>
            <a:r>
              <a:rPr lang="en-US" dirty="0"/>
              <a:t>Often more convenient for </a:t>
            </a:r>
            <a:r>
              <a:rPr lang="en-US" dirty="0" smtClean="0"/>
              <a:t>elected officials</a:t>
            </a:r>
            <a:endParaRPr lang="en-US" dirty="0"/>
          </a:p>
          <a:p>
            <a:r>
              <a:rPr lang="en-US" dirty="0"/>
              <a:t>Be sensitive to </a:t>
            </a:r>
            <a:r>
              <a:rPr lang="en-US" dirty="0" smtClean="0"/>
              <a:t>the elected official’s situation</a:t>
            </a:r>
            <a:endParaRPr lang="en-US" dirty="0"/>
          </a:p>
          <a:p>
            <a:r>
              <a:rPr lang="en-US" dirty="0"/>
              <a:t>Be prepared (use notes) </a:t>
            </a:r>
          </a:p>
          <a:p>
            <a:r>
              <a:rPr lang="en-US" dirty="0"/>
              <a:t>Be </a:t>
            </a:r>
            <a:r>
              <a:rPr lang="en-US" dirty="0" smtClean="0"/>
              <a:t>friendly</a:t>
            </a:r>
          </a:p>
          <a:p>
            <a:r>
              <a:rPr lang="en-US" dirty="0" smtClean="0"/>
              <a:t>Be calm</a:t>
            </a:r>
            <a:endParaRPr lang="en-US" dirty="0"/>
          </a:p>
          <a:p>
            <a:r>
              <a:rPr lang="en-US" dirty="0"/>
              <a:t>Be brief  (calling can actually save time</a:t>
            </a:r>
            <a:r>
              <a:rPr lang="en-US" dirty="0" smtClean="0"/>
              <a:t>)</a:t>
            </a:r>
          </a:p>
          <a:p>
            <a:r>
              <a:rPr lang="en-US" dirty="0" smtClean="0"/>
              <a:t>Be clear</a:t>
            </a:r>
            <a:endParaRPr lang="en-US" dirty="0"/>
          </a:p>
          <a:p>
            <a:r>
              <a:rPr lang="en-US" dirty="0"/>
              <a:t>Leave it on a positive note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6310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Georgia Association of CVBs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795548" y="1845431"/>
            <a:ext cx="6417427" cy="3848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Georgia Association of Convention and Visitors Bureaus is an organization comprised of 83 diverse tourism bureaus throughout the state of Georgia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Correspondence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161535"/>
            <a:ext cx="8077200" cy="5140411"/>
          </a:xfrm>
        </p:spPr>
        <p:txBody>
          <a:bodyPr>
            <a:normAutofit fontScale="62500" lnSpcReduction="20000"/>
          </a:bodyPr>
          <a:lstStyle/>
          <a:p>
            <a:r>
              <a:rPr lang="en-US" sz="4600" dirty="0"/>
              <a:t>Letters, emails, faxes, and even text </a:t>
            </a:r>
            <a:r>
              <a:rPr lang="en-US" sz="4600" dirty="0" smtClean="0"/>
              <a:t>messages</a:t>
            </a:r>
          </a:p>
          <a:p>
            <a:r>
              <a:rPr lang="en-US" sz="4600" dirty="0"/>
              <a:t>Do not communicate with form letters</a:t>
            </a:r>
          </a:p>
          <a:p>
            <a:r>
              <a:rPr lang="en-US" sz="4600" dirty="0" smtClean="0"/>
              <a:t>Very </a:t>
            </a:r>
            <a:r>
              <a:rPr lang="en-US" sz="4600" dirty="0"/>
              <a:t>practical way to be thorough</a:t>
            </a:r>
          </a:p>
          <a:p>
            <a:r>
              <a:rPr lang="en-US" sz="4600" dirty="0"/>
              <a:t>Use attachments when necessary and practical, but don’t overdo it</a:t>
            </a:r>
          </a:p>
          <a:p>
            <a:r>
              <a:rPr lang="en-US" sz="4600" dirty="0"/>
              <a:t>Written correspondence leaves a trail to prove prior contact</a:t>
            </a:r>
          </a:p>
          <a:p>
            <a:r>
              <a:rPr lang="en-US" sz="4600" dirty="0"/>
              <a:t>Written correspondence can make it easier for </a:t>
            </a:r>
            <a:r>
              <a:rPr lang="en-US" sz="4600" dirty="0" smtClean="0"/>
              <a:t>elected officials </a:t>
            </a:r>
            <a:r>
              <a:rPr lang="en-US" sz="4600" dirty="0"/>
              <a:t>to carry your message for you</a:t>
            </a:r>
          </a:p>
          <a:p>
            <a:r>
              <a:rPr lang="en-US" sz="4600" dirty="0"/>
              <a:t>Be as brief as </a:t>
            </a:r>
            <a:r>
              <a:rPr lang="en-US" sz="4600" dirty="0" smtClean="0"/>
              <a:t>possible</a:t>
            </a:r>
            <a:endParaRPr lang="en-US" sz="4600" dirty="0"/>
          </a:p>
          <a:p>
            <a:r>
              <a:rPr lang="en-US" sz="4600" dirty="0"/>
              <a:t>Be clear on the issue and </a:t>
            </a:r>
            <a:r>
              <a:rPr lang="en-US" sz="4600" dirty="0" smtClean="0"/>
              <a:t>next steps</a:t>
            </a:r>
            <a:endParaRPr lang="en-US" sz="4600" dirty="0"/>
          </a:p>
          <a:p>
            <a:r>
              <a:rPr lang="en-US" sz="4600" dirty="0"/>
              <a:t>Leave it on a positive note</a:t>
            </a:r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33914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9473" y="396641"/>
            <a:ext cx="76962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Follow-up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939115" y="1720839"/>
            <a:ext cx="698156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Send a </a:t>
            </a:r>
            <a:r>
              <a:rPr lang="en-US" sz="3200" smtClean="0"/>
              <a:t>thank-you letter or note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Make sure commitments are being kept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Remember that policies and personalities can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Stay Informed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Analyze your efforts and results every 6 months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6245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8749" y="1305434"/>
            <a:ext cx="7924800" cy="4801304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en-US" sz="2400" dirty="0"/>
              <a:t> #1	Never misrepresent  the </a:t>
            </a:r>
            <a:r>
              <a:rPr lang="en-US" sz="2400" dirty="0" smtClean="0"/>
              <a:t>facts</a:t>
            </a:r>
            <a:endParaRPr lang="en-US" sz="2400" dirty="0"/>
          </a:p>
          <a:p>
            <a:r>
              <a:rPr lang="en-US" sz="2400" dirty="0"/>
              <a:t>	</a:t>
            </a:r>
            <a:r>
              <a:rPr lang="en-US" sz="2400" dirty="0" smtClean="0"/>
              <a:t>Never</a:t>
            </a:r>
            <a:r>
              <a:rPr lang="en-US" sz="2400" dirty="0"/>
              <a:t>, … Ever,… Ever… under any circumstances!</a:t>
            </a:r>
          </a:p>
          <a:p>
            <a:endParaRPr lang="en-US" sz="2400" dirty="0"/>
          </a:p>
          <a:p>
            <a:r>
              <a:rPr lang="en-US" sz="2400" dirty="0"/>
              <a:t>#2	Ignorance is no excuse for breaking rule #</a:t>
            </a:r>
            <a:r>
              <a:rPr lang="en-US" sz="2400" dirty="0" smtClean="0"/>
              <a:t>1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If you don’t know the answer, say you’ll find out and 	get back to them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#3	When they Say </a:t>
            </a:r>
            <a:r>
              <a:rPr lang="en-US" sz="2400" dirty="0" smtClean="0"/>
              <a:t>Yes… </a:t>
            </a:r>
            <a:r>
              <a:rPr lang="en-US" sz="2400" dirty="0"/>
              <a:t>Stop Talking</a:t>
            </a:r>
          </a:p>
          <a:p>
            <a:endParaRPr lang="en-US" sz="2400" dirty="0"/>
          </a:p>
          <a:p>
            <a:r>
              <a:rPr lang="en-US" sz="2400" dirty="0"/>
              <a:t>#4	Don’t shrink your world (partisanship, grudges, etc.)</a:t>
            </a:r>
          </a:p>
          <a:p>
            <a:endParaRPr lang="en-US" sz="2400" dirty="0"/>
          </a:p>
          <a:p>
            <a:r>
              <a:rPr lang="en-US" sz="2400" dirty="0"/>
              <a:t>#5	Learn how to count </a:t>
            </a:r>
            <a:r>
              <a:rPr lang="en-US" sz="2400" dirty="0" smtClean="0"/>
              <a:t>votes – know the vote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749473" y="617584"/>
            <a:ext cx="76962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Rules to Live By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0879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8749" y="1305434"/>
            <a:ext cx="7924800" cy="446275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marL="74289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It’s </a:t>
            </a:r>
            <a:r>
              <a:rPr lang="en-US" sz="2800" dirty="0"/>
              <a:t>your constitutional right to get involved</a:t>
            </a:r>
          </a:p>
          <a:p>
            <a:pPr marL="74289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Decision-makers and elected officials </a:t>
            </a:r>
            <a:r>
              <a:rPr lang="en-US" sz="2800" dirty="0" smtClean="0">
                <a:solidFill>
                  <a:srgbClr val="000000"/>
                </a:solidFill>
              </a:rPr>
              <a:t>are part-time and need solid information</a:t>
            </a:r>
            <a:endParaRPr lang="en-US" sz="2800" dirty="0">
              <a:solidFill>
                <a:srgbClr val="000000"/>
              </a:solidFill>
            </a:endParaRPr>
          </a:p>
          <a:p>
            <a:pPr marL="74289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Develop </a:t>
            </a:r>
            <a:r>
              <a:rPr lang="en-US" sz="2800" dirty="0"/>
              <a:t>your message, stick to it, and back it up with facts</a:t>
            </a:r>
          </a:p>
          <a:p>
            <a:pPr marL="74289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Target the key decision makers</a:t>
            </a:r>
          </a:p>
          <a:p>
            <a:pPr marL="74289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Seek allies and build a team</a:t>
            </a:r>
          </a:p>
          <a:p>
            <a:pPr marL="74289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Be resourceful:  on the telephone</a:t>
            </a:r>
            <a:r>
              <a:rPr lang="en-US" sz="2800" dirty="0"/>
              <a:t>, </a:t>
            </a:r>
            <a:r>
              <a:rPr lang="en-US" sz="2800" dirty="0" smtClean="0"/>
              <a:t>in person and in your correspondence</a:t>
            </a:r>
            <a:endParaRPr lang="en-US" sz="2800" dirty="0"/>
          </a:p>
          <a:p>
            <a:pPr marL="742890" lvl="1" indent="-285750"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749473" y="617584"/>
            <a:ext cx="76962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Review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70463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63800" y="1917700"/>
            <a:ext cx="6096000" cy="3022600"/>
          </a:xfrm>
          <a:prstGeom prst="rect">
            <a:avLst/>
          </a:prstGeom>
          <a:noFill/>
        </p:spPr>
        <p:txBody>
          <a:bodyPr wrap="square" lIns="91428" tIns="45714" rIns="91428" bIns="45714" rtlCol="0">
            <a:normAutofit/>
          </a:bodyPr>
          <a:lstStyle/>
          <a:p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646325"/>
            <a:ext cx="7765662" cy="164761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1344832"/>
            <a:ext cx="4508500" cy="168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4500" y="698500"/>
            <a:ext cx="581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Presentation Credits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802330" y="3048000"/>
            <a:ext cx="634167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Lee Hughes</a:t>
            </a:r>
          </a:p>
          <a:p>
            <a:r>
              <a:rPr lang="en-US" sz="2800" dirty="0" smtClean="0">
                <a:hlinkClick r:id="rId5"/>
              </a:rPr>
              <a:t>www.hughespublicaffairs.com</a:t>
            </a:r>
            <a:endParaRPr lang="en-US" sz="2800" dirty="0" smtClean="0"/>
          </a:p>
          <a:p>
            <a:r>
              <a:rPr lang="en-US" sz="2800" dirty="0" smtClean="0">
                <a:hlinkClick r:id="rId6"/>
              </a:rPr>
              <a:t>lee@hughespublicaffairs.com</a:t>
            </a:r>
            <a:endParaRPr lang="en-US" sz="2800" dirty="0" smtClean="0"/>
          </a:p>
          <a:p>
            <a:r>
              <a:rPr lang="en-US" sz="2800" dirty="0" smtClean="0"/>
              <a:t>912.658.8790</a:t>
            </a:r>
          </a:p>
          <a:p>
            <a:endParaRPr lang="en-US" sz="2000" dirty="0" smtClean="0"/>
          </a:p>
          <a:p>
            <a:r>
              <a:rPr lang="en-US" sz="2000" dirty="0" smtClean="0"/>
              <a:t>Portions also adapted </a:t>
            </a:r>
            <a:r>
              <a:rPr lang="en-US" sz="2000" dirty="0"/>
              <a:t>from 2012 Advocacy 101 Training for Tourism Day at the Capitol by Sean McGinnis, Atlanta </a:t>
            </a:r>
            <a:r>
              <a:rPr lang="en-US" sz="2000" dirty="0" smtClean="0"/>
              <a:t>Magazine and </a:t>
            </a:r>
            <a:r>
              <a:rPr lang="en-US" sz="2000" dirty="0"/>
              <a:t>the Georgia Restaurant Association’s </a:t>
            </a:r>
            <a:endParaRPr lang="en-US" sz="2000" dirty="0" smtClean="0"/>
          </a:p>
          <a:p>
            <a:r>
              <a:rPr lang="en-US" sz="2000" dirty="0" smtClean="0"/>
              <a:t>2012 </a:t>
            </a:r>
            <a:r>
              <a:rPr lang="en-US" sz="2000" dirty="0"/>
              <a:t>Advocacy Training by Julianna McConnell,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Preston Group, Inc.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3505200" y="990600"/>
            <a:ext cx="4876800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</a:rPr>
              <a:t>Julie Ford Musselman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Executive Director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GACVB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  <a:hlinkClick r:id="rId5"/>
              </a:rPr>
              <a:t>www.gacvb.com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  <a:hlinkClick r:id="rId6"/>
              </a:rPr>
              <a:t>jmusselman@gacvb.com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912.897.6339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Georgia Association of CVBs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263531" y="1546167"/>
            <a:ext cx="7148946" cy="434760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Unified </a:t>
            </a:r>
            <a:r>
              <a:rPr lang="en-US" sz="4000" dirty="0"/>
              <a:t>voice of Georgia’s destination marketing organizations </a:t>
            </a:r>
            <a:endParaRPr lang="en-US" sz="4000" dirty="0" smtClean="0"/>
          </a:p>
          <a:p>
            <a:r>
              <a:rPr lang="en-US" sz="4000" dirty="0" smtClean="0"/>
              <a:t>Provide </a:t>
            </a:r>
            <a:r>
              <a:rPr lang="en-US" sz="4000" dirty="0"/>
              <a:t>industry education and professional development opportunities to members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0947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mission is pursued by: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219205"/>
            <a:ext cx="8153400" cy="488058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5100" dirty="0" smtClean="0"/>
              <a:t>Providing </a:t>
            </a:r>
            <a:r>
              <a:rPr lang="en-US" sz="5100" dirty="0"/>
              <a:t>continuing education for our members</a:t>
            </a:r>
          </a:p>
          <a:p>
            <a:pPr>
              <a:lnSpc>
                <a:spcPct val="120000"/>
              </a:lnSpc>
            </a:pPr>
            <a:r>
              <a:rPr lang="en-US" sz="5100" dirty="0" smtClean="0"/>
              <a:t>Exerting </a:t>
            </a:r>
            <a:r>
              <a:rPr lang="en-US" sz="5100" dirty="0"/>
              <a:t>its collective influence in matters which may impact the local or state tourism industry</a:t>
            </a:r>
          </a:p>
          <a:p>
            <a:pPr>
              <a:lnSpc>
                <a:spcPct val="120000"/>
              </a:lnSpc>
            </a:pPr>
            <a:r>
              <a:rPr lang="en-US" sz="5100" dirty="0"/>
              <a:t>Positioning the tourism industry as an important economic generator in member communities and the state; and increase the awareness of the </a:t>
            </a:r>
            <a:r>
              <a:rPr lang="en-US" sz="5100" dirty="0" smtClean="0"/>
              <a:t>industry</a:t>
            </a:r>
            <a:endParaRPr lang="en-US" sz="5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8830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738" y="-838200"/>
            <a:ext cx="7765662" cy="16476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lIns="91428" tIns="45714" rIns="91428" bIns="45714" rtlCol="0">
            <a:normAutofit fontScale="77500" lnSpcReduction="20000"/>
          </a:bodyPr>
          <a:lstStyle/>
          <a:p>
            <a:r>
              <a:rPr lang="en-US" sz="7200" dirty="0" smtClean="0"/>
              <a:t>Why should you develop relationships with your city, county and state-wide </a:t>
            </a:r>
          </a:p>
          <a:p>
            <a:r>
              <a:rPr lang="en-US" sz="7200" dirty="0" smtClean="0"/>
              <a:t>elected officials?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8462327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49382"/>
            <a:ext cx="8232371" cy="1163782"/>
          </a:xfrm>
        </p:spPr>
        <p:txBody>
          <a:bodyPr>
            <a:noAutofit/>
          </a:bodyPr>
          <a:lstStyle/>
          <a:p>
            <a:r>
              <a:rPr lang="en-US" sz="4000" dirty="0" smtClean="0"/>
              <a:t>Your Constitutional Right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algn="ctr" defTabSz="914400">
              <a:buNone/>
            </a:pPr>
            <a:r>
              <a:rPr lang="en-US" sz="3000" b="1" dirty="0">
                <a:solidFill>
                  <a:prstClr val="black"/>
                </a:solidFill>
              </a:rPr>
              <a:t>Amendment 1 of the United States Constitution:</a:t>
            </a:r>
          </a:p>
          <a:p>
            <a:pPr marL="342900" lvl="0" indent="-342900" defTabSz="914400">
              <a:buNone/>
            </a:pPr>
            <a:endParaRPr lang="en-US" sz="1900" dirty="0">
              <a:solidFill>
                <a:prstClr val="black"/>
              </a:solidFill>
            </a:endParaRPr>
          </a:p>
          <a:p>
            <a:pPr marL="342900" lvl="0" indent="-342900" defTabSz="914400">
              <a:buNone/>
            </a:pPr>
            <a:r>
              <a:rPr lang="en-US" sz="3000" dirty="0">
                <a:solidFill>
                  <a:prstClr val="black"/>
                </a:solidFill>
              </a:rPr>
              <a:t>Congress shall make no law respecting an </a:t>
            </a:r>
          </a:p>
          <a:p>
            <a:pPr marL="342900" lvl="0" indent="-342900" defTabSz="914400">
              <a:buNone/>
            </a:pPr>
            <a:r>
              <a:rPr lang="en-US" sz="3000" dirty="0">
                <a:solidFill>
                  <a:prstClr val="black"/>
                </a:solidFill>
              </a:rPr>
              <a:t>establishment of religion, or prohibiting the </a:t>
            </a:r>
          </a:p>
          <a:p>
            <a:pPr marL="342900" lvl="0" indent="-342900" defTabSz="914400">
              <a:buNone/>
            </a:pPr>
            <a:r>
              <a:rPr lang="en-US" sz="3000" dirty="0">
                <a:solidFill>
                  <a:prstClr val="black"/>
                </a:solidFill>
              </a:rPr>
              <a:t>free exercise thereof; or abridging the </a:t>
            </a:r>
          </a:p>
          <a:p>
            <a:pPr marL="342900" lvl="0" indent="-342900" defTabSz="914400">
              <a:buNone/>
            </a:pPr>
            <a:r>
              <a:rPr lang="en-US" sz="3000" dirty="0">
                <a:solidFill>
                  <a:prstClr val="black"/>
                </a:solidFill>
              </a:rPr>
              <a:t>freedom of speech, or of the press; or the</a:t>
            </a:r>
          </a:p>
          <a:p>
            <a:pPr marL="342900" lvl="0" indent="-342900" defTabSz="914400">
              <a:buNone/>
            </a:pPr>
            <a:r>
              <a:rPr lang="en-US" sz="3000" dirty="0">
                <a:solidFill>
                  <a:prstClr val="black"/>
                </a:solidFill>
              </a:rPr>
              <a:t>right of the people peaceably to assemble, </a:t>
            </a:r>
          </a:p>
          <a:p>
            <a:pPr marL="342900" lvl="0" indent="-342900" defTabSz="914400"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342900" lvl="0" indent="-342900" algn="ctr" defTabSz="914400">
              <a:buNone/>
            </a:pPr>
            <a:r>
              <a:rPr lang="en-US" sz="3000" b="1" i="1" dirty="0">
                <a:solidFill>
                  <a:schemeClr val="tx2"/>
                </a:solidFill>
              </a:rPr>
              <a:t>and to petition the Government </a:t>
            </a:r>
          </a:p>
          <a:p>
            <a:pPr marL="342900" lvl="0" indent="-342900" algn="ctr" defTabSz="914400">
              <a:buNone/>
            </a:pPr>
            <a:endParaRPr lang="en-US" sz="2000" b="1" i="1" dirty="0">
              <a:solidFill>
                <a:srgbClr val="FF0000"/>
              </a:solidFill>
            </a:endParaRPr>
          </a:p>
          <a:p>
            <a:pPr marL="342900" lvl="0" indent="-342900" defTabSz="914400">
              <a:buNone/>
            </a:pPr>
            <a:r>
              <a:rPr lang="en-US" sz="3000" dirty="0">
                <a:solidFill>
                  <a:prstClr val="black"/>
                </a:solidFill>
              </a:rPr>
              <a:t>for a redress of grievances.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56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Put Yourself in Their Place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Doing a good job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Making a difference</a:t>
            </a:r>
          </a:p>
          <a:p>
            <a:r>
              <a:rPr lang="en-US" dirty="0" smtClean="0"/>
              <a:t>Getting re-elected</a:t>
            </a:r>
          </a:p>
          <a:p>
            <a:r>
              <a:rPr lang="en-US" dirty="0" smtClean="0"/>
              <a:t>Want to help you</a:t>
            </a:r>
          </a:p>
          <a:p>
            <a:r>
              <a:rPr lang="en-US" dirty="0" smtClean="0"/>
              <a:t>Not an expert in every issue </a:t>
            </a:r>
          </a:p>
          <a:p>
            <a:r>
              <a:rPr lang="en-US" dirty="0" smtClean="0"/>
              <a:t>Limited time frames</a:t>
            </a:r>
          </a:p>
          <a:p>
            <a:r>
              <a:rPr lang="en-US" dirty="0" smtClean="0"/>
              <a:t>Conflicting pressures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222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Providing a Service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Citizen </a:t>
            </a:r>
            <a:r>
              <a:rPr lang="en-US" dirty="0" smtClean="0"/>
              <a:t>representation</a:t>
            </a:r>
            <a:endParaRPr lang="en-US" dirty="0"/>
          </a:p>
          <a:p>
            <a:r>
              <a:rPr lang="en-US" dirty="0"/>
              <a:t>Pursue their own professions</a:t>
            </a:r>
          </a:p>
          <a:p>
            <a:r>
              <a:rPr lang="en-US" dirty="0"/>
              <a:t>Part-time job for most</a:t>
            </a:r>
          </a:p>
          <a:p>
            <a:r>
              <a:rPr lang="en-US" dirty="0"/>
              <a:t>Limited resources</a:t>
            </a:r>
          </a:p>
          <a:p>
            <a:r>
              <a:rPr lang="en-US" dirty="0"/>
              <a:t>Required to act on </a:t>
            </a:r>
            <a:r>
              <a:rPr lang="en-US" dirty="0" smtClean="0"/>
              <a:t>a variety </a:t>
            </a:r>
            <a:r>
              <a:rPr lang="en-US" dirty="0"/>
              <a:t>of </a:t>
            </a:r>
            <a:r>
              <a:rPr lang="en-US" dirty="0" smtClean="0"/>
              <a:t>issues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They NEED expert input on issues.  By educating them on your issue you are providing a service for them.</a:t>
            </a:r>
          </a:p>
          <a:p>
            <a:pPr lvl="0"/>
            <a:r>
              <a:rPr lang="en-US" sz="2900" dirty="0">
                <a:solidFill>
                  <a:srgbClr val="000000"/>
                </a:solidFill>
              </a:rPr>
              <a:t>Advocate from a position of fact and research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571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533400"/>
            <a:ext cx="5486400" cy="5638800"/>
          </a:xfrm>
          <a:prstGeom prst="rect">
            <a:avLst/>
          </a:prstGeom>
          <a:noFill/>
        </p:spPr>
        <p:txBody>
          <a:bodyPr wrap="square" lIns="91428" tIns="45714" rIns="91428" bIns="45714" rtlCol="0">
            <a:normAutofit/>
          </a:bodyPr>
          <a:lstStyle/>
          <a:p>
            <a:r>
              <a:rPr lang="en-US" sz="4800" dirty="0" smtClean="0"/>
              <a:t>Advocacy Goal </a:t>
            </a:r>
          </a:p>
          <a:p>
            <a:endParaRPr lang="en-US" sz="48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/>
              <a:t>develop a year round relationship with your elected officials.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/>
              <a:t>Not just when the hot issues arise!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646325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7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heme/theme1.xml><?xml version="1.0" encoding="utf-8"?>
<a:theme xmlns:a="http://schemas.openxmlformats.org/drawingml/2006/main" name="Training">
  <a:themeElements>
    <a:clrScheme name="Custom 4">
      <a:dk1>
        <a:srgbClr val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1563</Words>
  <Application>Microsoft Office PowerPoint</Application>
  <PresentationFormat>On-screen Show (4:3)</PresentationFormat>
  <Paragraphs>269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Training</vt:lpstr>
      <vt:lpstr>Effective Ways to Communicate with your Elected Officials</vt:lpstr>
      <vt:lpstr>Georgia Association of CVBs</vt:lpstr>
      <vt:lpstr>Georgia Association of CVBs</vt:lpstr>
      <vt:lpstr>The mission is pursued by:</vt:lpstr>
      <vt:lpstr>PowerPoint Presentation</vt:lpstr>
      <vt:lpstr>Your Constitutional Right</vt:lpstr>
      <vt:lpstr>Put Yourself in Their Place</vt:lpstr>
      <vt:lpstr>Providing a Service</vt:lpstr>
      <vt:lpstr>PowerPoint Presentation</vt:lpstr>
      <vt:lpstr>How To Start</vt:lpstr>
      <vt:lpstr>PowerPoint Presentation</vt:lpstr>
      <vt:lpstr>Learn the Landscape</vt:lpstr>
      <vt:lpstr>PowerPoint Presentation</vt:lpstr>
      <vt:lpstr>PowerPoint Presentation</vt:lpstr>
      <vt:lpstr>PowerPoint Presentation</vt:lpstr>
      <vt:lpstr>PowerPoint Presentation</vt:lpstr>
      <vt:lpstr>Tips for Meeting with Elected Officials</vt:lpstr>
      <vt:lpstr> Tips for Meeting Elected Officials   </vt:lpstr>
      <vt:lpstr>Telephone</vt:lpstr>
      <vt:lpstr>Correspondence</vt:lpstr>
      <vt:lpstr>PowerPoint Presentation</vt:lpstr>
      <vt:lpstr>PowerPoint Presentation</vt:lpstr>
      <vt:lpstr>PowerPoint Presentation</vt:lpstr>
      <vt:lpstr>PowerPoint Presentation</vt:lpstr>
      <vt:lpstr>Julie Ford Musselman Executive Director GACVB www.gacvb.com jmusselman@gacvb.com 912.897.6339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2013-10-08T13:16:04Z</dcterms:created>
  <dcterms:modified xsi:type="dcterms:W3CDTF">2015-07-29T21:19:57Z</dcterms:modified>
</cp:coreProperties>
</file>